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lastView="sldThumbnailView">
  <p:normalViewPr showOutlineIcons="0">
    <p:restoredLeft sz="13470"/>
    <p:restoredTop sz="94665"/>
  </p:normalViewPr>
  <p:slideViewPr>
    <p:cSldViewPr>
      <p:cViewPr varScale="1">
        <p:scale>
          <a:sx n="82" d="100"/>
          <a:sy n="82" d="100"/>
        </p:scale>
        <p:origin x="-1584" y="-82"/>
      </p:cViewPr>
      <p:guideLst>
        <p:guide orient="horz" pos="2159"/>
        <p:guide pos="2878"/>
        <p:guide pos="-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09FC3D0-1572-4F7A-8F7F-A675F7981F1D}" type="datetime1">
              <a:rPr lang="ko-KR" altLang="en-US"/>
              <a:pPr lvl="0">
                <a:defRPr lang="ko-KR" altLang="en-US"/>
              </a:pPr>
              <a:t>2017-02-19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2400" y="4343400"/>
            <a:ext cx="5181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5181600"/>
            <a:ext cx="5181600" cy="457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4057CB1-EDDA-4657-BC9C-96508E2897D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9EB2B-6823-4136-A230-79B8D5B4F22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83FF61-BDD3-4960-AFEC-219EC7DC3DE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E4C74-81DF-42A7-B7D5-3A35B1C97DE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ACDF49-6896-46B3-ABF7-069B3CDD39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826F1-CC8F-48B7-890E-D9D88836C9F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B6559-D17D-4B16-A5A0-14F42965E71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BC72E-6146-46B0-9B9A-86C0E00CA3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72CA2-2089-4403-A970-C272928BC7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7BF21-63BE-4802-9960-2B7B1974996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06363C-004B-4A13-9CEE-9D40C74EFDE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2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4638"/>
            <a:ext cx="81534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fld id="{AFCEB75C-B87C-4ECE-86D6-732903688F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FF6600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FF6600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>
          <a:solidFill>
            <a:srgbClr val="FF660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600">
          <a:solidFill>
            <a:srgbClr val="FF6600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5.png"  /><Relationship Id="rId11" Type="http://schemas.openxmlformats.org/officeDocument/2006/relationships/image" Target="../media/image27.png"  /><Relationship Id="rId2" Type="http://schemas.openxmlformats.org/officeDocument/2006/relationships/image" Target="../media/image29.png"  /><Relationship Id="rId3" Type="http://schemas.openxmlformats.org/officeDocument/2006/relationships/image" Target="../media/image1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20.png"  /><Relationship Id="rId7" Type="http://schemas.openxmlformats.org/officeDocument/2006/relationships/image" Target="../media/image32.png"  /><Relationship Id="rId8" Type="http://schemas.openxmlformats.org/officeDocument/2006/relationships/image" Target="../media/image10.png"  /><Relationship Id="rId9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0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Relationship Id="rId3" Type="http://schemas.openxmlformats.org/officeDocument/2006/relationships/image" Target="../media/image45.jpe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1.png"  /><Relationship Id="rId6" Type="http://schemas.openxmlformats.org/officeDocument/2006/relationships/image" Target="../media/image5.png"  /><Relationship Id="rId7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1124745"/>
            <a:ext cx="8424936" cy="5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2060"/>
                </a:solidFill>
              </a:rPr>
              <a:t>스마트폰을 이용한 가전기기 제어</a:t>
            </a:r>
            <a:endParaRPr lang="ko-KR" altLang="en-US" sz="3200" b="1">
              <a:solidFill>
                <a:srgbClr val="002060"/>
              </a:solidFill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611560" y="6021288"/>
            <a:ext cx="5181600" cy="4572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종합설계제안서</a:t>
            </a:r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 idx="0"/>
          </p:nvPr>
        </p:nvSpPr>
        <p:spPr>
          <a:xfrm>
            <a:off x="4788024" y="4653136"/>
            <a:ext cx="4176464" cy="864096"/>
          </a:xfrm>
        </p:spPr>
        <p:txBody>
          <a:bodyPr/>
          <a:lstStyle/>
          <a:p>
            <a:pPr>
              <a:spcBef>
                <a:spcPct val="20000"/>
              </a:spcBef>
              <a:defRPr lang="ko-KR"/>
            </a:pP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2014152047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백승범 컴퓨터 공학과</a:t>
            </a:r>
            <a:b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2014154043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김용휘 컴퓨터 공학과</a:t>
            </a:r>
            <a:endParaRPr lang="ko-KR" altLang="en-US" sz="2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726688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>
                <a:solidFill>
                  <a:srgbClr val="002060"/>
                </a:solidFill>
              </a:rPr>
              <a:t>Device Control using Smart Phone</a:t>
            </a:r>
            <a:endParaRPr lang="en-US" altLang="ko-KR" sz="2400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533400" y="27463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부품 구조</a:t>
            </a:r>
            <a:endParaRPr lang="ko-KR" altLang="en-US"/>
          </a:p>
        </p:txBody>
      </p:sp>
      <p:pic>
        <p:nvPicPr>
          <p:cNvPr id="9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444300" y="2689242"/>
            <a:ext cx="3240361" cy="2188614"/>
          </a:xfrm>
          <a:prstGeom prst="rect">
            <a:avLst/>
          </a:prstGeom>
          <a:noFill/>
        </p:spPr>
      </p:pic>
      <p:pic>
        <p:nvPicPr>
          <p:cNvPr id="14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3953" y="2960948"/>
            <a:ext cx="1457786" cy="1368152"/>
          </a:xfrm>
          <a:prstGeom prst="rect">
            <a:avLst/>
          </a:prstGeom>
          <a:noFill/>
        </p:spPr>
      </p:pic>
      <p:cxnSp>
        <p:nvCxnSpPr>
          <p:cNvPr id="23" name="꺾인 연결선 22"/>
          <p:cNvCxnSpPr>
            <a:stCxn id="14" idx="3"/>
            <a:endCxn id="9" idx="2"/>
          </p:cNvCxnSpPr>
          <p:nvPr/>
        </p:nvCxnSpPr>
        <p:spPr>
          <a:xfrm>
            <a:off x="2231740" y="3645024"/>
            <a:ext cx="738433" cy="13852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8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92280" y="1628800"/>
            <a:ext cx="865242" cy="1152128"/>
          </a:xfrm>
          <a:prstGeom prst="rect">
            <a:avLst/>
          </a:prstGeom>
          <a:noFill/>
        </p:spPr>
      </p:pic>
      <p:cxnSp>
        <p:nvCxnSpPr>
          <p:cNvPr id="7191" name="꺾인 연결선 7190"/>
          <p:cNvCxnSpPr/>
          <p:nvPr/>
        </p:nvCxnSpPr>
        <p:spPr>
          <a:xfrm flipV="1">
            <a:off x="5148064" y="2384884"/>
            <a:ext cx="1980220" cy="7560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꺾인 연결선 38"/>
          <p:cNvCxnSpPr>
            <a:stCxn id="9" idx="0"/>
            <a:endCxn id="7209" idx="1"/>
          </p:cNvCxnSpPr>
          <p:nvPr/>
        </p:nvCxnSpPr>
        <p:spPr>
          <a:xfrm>
            <a:off x="5158788" y="3783549"/>
            <a:ext cx="565340" cy="67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8612" y="4833156"/>
            <a:ext cx="1185076" cy="118528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5" name="번개 74"/>
          <p:cNvSpPr/>
          <p:nvPr/>
        </p:nvSpPr>
        <p:spPr>
          <a:xfrm rot="19480658">
            <a:off x="1730381" y="5254860"/>
            <a:ext cx="1195161" cy="265322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074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1580" y="2032549"/>
            <a:ext cx="1440160" cy="928398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56276" y="3008212"/>
            <a:ext cx="992105" cy="841575"/>
          </a:xfrm>
          <a:prstGeom prst="rect">
            <a:avLst/>
          </a:prstGeom>
          <a:noFill/>
        </p:spPr>
      </p:pic>
      <p:pic>
        <p:nvPicPr>
          <p:cNvPr id="7201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040570" y="4765823"/>
            <a:ext cx="479202" cy="463377"/>
          </a:xfrm>
          <a:prstGeom prst="rect">
            <a:avLst/>
          </a:prstGeom>
          <a:noFill/>
        </p:spPr>
      </p:pic>
      <p:grpSp>
        <p:nvGrpSpPr>
          <p:cNvPr id="7207" name=""/>
          <p:cNvGrpSpPr/>
          <p:nvPr/>
        </p:nvGrpSpPr>
        <p:grpSpPr>
          <a:xfrm rot="0">
            <a:off x="1511659" y="1628800"/>
            <a:ext cx="4088586" cy="1124347"/>
            <a:chOff x="1511659" y="1628799"/>
            <a:chExt cx="4088586" cy="1124347"/>
          </a:xfrm>
        </p:grpSpPr>
        <p:cxnSp>
          <p:nvCxnSpPr>
            <p:cNvPr id="7203" name=""/>
            <p:cNvCxnSpPr>
              <a:stCxn id="3074" idx="0"/>
            </p:cNvCxnSpPr>
            <p:nvPr/>
          </p:nvCxnSpPr>
          <p:spPr>
            <a:xfrm rot="16200000">
              <a:off x="1318302" y="1839192"/>
              <a:ext cx="3867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4" name=""/>
            <p:cNvCxnSpPr/>
            <p:nvPr/>
          </p:nvCxnSpPr>
          <p:spPr>
            <a:xfrm>
              <a:off x="1511659" y="1628800"/>
              <a:ext cx="40885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5" name=""/>
            <p:cNvCxnSpPr/>
            <p:nvPr/>
          </p:nvCxnSpPr>
          <p:spPr>
            <a:xfrm rot="16200000" flipH="1">
              <a:off x="5017940" y="2190973"/>
              <a:ext cx="112434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6" name=""/>
            <p:cNvCxnSpPr/>
            <p:nvPr/>
          </p:nvCxnSpPr>
          <p:spPr>
            <a:xfrm rot="10800000">
              <a:off x="5134680" y="2744924"/>
              <a:ext cx="4454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tailEnd type="arrow"/>
            </a:ln>
            <a:effectLst/>
          </p:spPr>
        </p:cxnSp>
      </p:grpSp>
      <p:pic>
        <p:nvPicPr>
          <p:cNvPr id="720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24128" y="3933056"/>
            <a:ext cx="1368151" cy="1044456"/>
          </a:xfrm>
          <a:prstGeom prst="rect">
            <a:avLst/>
          </a:prstGeom>
        </p:spPr>
      </p:pic>
      <p:cxnSp>
        <p:nvCxnSpPr>
          <p:cNvPr id="7210" name="꺾인 연결선 38"/>
          <p:cNvCxnSpPr>
            <a:endCxn id="24" idx="1"/>
          </p:cNvCxnSpPr>
          <p:nvPr/>
        </p:nvCxnSpPr>
        <p:spPr>
          <a:xfrm>
            <a:off x="5148064" y="3429000"/>
            <a:ext cx="1908212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211" name="꺾인 연결선 38"/>
          <p:cNvCxnSpPr>
            <a:stCxn id="7209" idx="2"/>
            <a:endCxn id="7213" idx="1"/>
          </p:cNvCxnSpPr>
          <p:nvPr/>
        </p:nvCxnSpPr>
        <p:spPr>
          <a:xfrm rot="5400000" flipV="1">
            <a:off x="6268531" y="5117185"/>
            <a:ext cx="819405" cy="5400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21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32340" y="3886599"/>
            <a:ext cx="1188132" cy="1162580"/>
          </a:xfrm>
          <a:prstGeom prst="rect">
            <a:avLst/>
          </a:prstGeom>
        </p:spPr>
      </p:pic>
      <p:pic>
        <p:nvPicPr>
          <p:cNvPr id="7213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48264" y="5229200"/>
            <a:ext cx="1227229" cy="1135436"/>
          </a:xfrm>
          <a:prstGeom prst="rect">
            <a:avLst/>
          </a:prstGeom>
        </p:spPr>
      </p:pic>
      <p:cxnSp>
        <p:nvCxnSpPr>
          <p:cNvPr id="7214" name=""/>
          <p:cNvCxnSpPr>
            <a:stCxn id="7209" idx="3"/>
            <a:endCxn id="7212" idx="1"/>
          </p:cNvCxnSpPr>
          <p:nvPr/>
        </p:nvCxnSpPr>
        <p:spPr>
          <a:xfrm>
            <a:off x="7092280" y="4455284"/>
            <a:ext cx="540060" cy="12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데모 세트장 구조</a:t>
            </a:r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1727684" y="2060848"/>
            <a:ext cx="6444716" cy="4032447"/>
          </a:xfrm>
          <a:prstGeom prst="frame">
            <a:avLst>
              <a:gd name="adj1" fmla="val 14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2360" y="3537012"/>
            <a:ext cx="307275" cy="1353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5890" y="5190883"/>
            <a:ext cx="326349" cy="326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6453" y="2132856"/>
            <a:ext cx="3763659" cy="32403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3868" y="2852936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커튼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43908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>
          <a:xfrm>
            <a:off x="7557382" y="4509120"/>
            <a:ext cx="3282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14985" y="4324454"/>
            <a:ext cx="9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도어락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8424428" y="5592947"/>
            <a:ext cx="376567" cy="31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302474" y="5877272"/>
            <a:ext cx="96915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카메라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72400" y="4866847"/>
            <a:ext cx="324036" cy="32403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8402684" y="4459406"/>
            <a:ext cx="188282" cy="3143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197864" y="3753036"/>
            <a:ext cx="874636" cy="643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초음파센서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35696" y="1700808"/>
            <a:ext cx="432047" cy="432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2321284" y="1737683"/>
            <a:ext cx="306500" cy="15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672100" y="1414517"/>
            <a:ext cx="87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조도 센서</a:t>
            </a:r>
            <a:endParaRPr lang="ko-KR" altLang="en-US"/>
          </a:p>
        </p:txBody>
      </p:sp>
      <p:pic>
        <p:nvPicPr>
          <p:cNvPr id="36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5756" y="3840247"/>
            <a:ext cx="2163030" cy="1460961"/>
          </a:xfrm>
          <a:prstGeom prst="rect">
            <a:avLst/>
          </a:prstGeom>
          <a:noFill/>
        </p:spPr>
      </p:pic>
      <p:pic>
        <p:nvPicPr>
          <p:cNvPr id="38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4536352">
            <a:off x="1832533" y="4739279"/>
            <a:ext cx="468052" cy="452595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5616116" y="3068960"/>
            <a:ext cx="498780" cy="448783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173660" y="3293351"/>
            <a:ext cx="4320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05708" y="3108686"/>
            <a:ext cx="648072" cy="36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전구</a:t>
            </a:r>
            <a:endParaRPr lang="ko-KR" altLang="en-US"/>
          </a:p>
        </p:txBody>
      </p:sp>
      <p:sp>
        <p:nvSpPr>
          <p:cNvPr id="40" name="번개 74"/>
          <p:cNvSpPr/>
          <p:nvPr/>
        </p:nvSpPr>
        <p:spPr>
          <a:xfrm rot="17959696">
            <a:off x="4754800" y="3810675"/>
            <a:ext cx="824950" cy="406539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3528" y="5049180"/>
            <a:ext cx="1382820" cy="138306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237430">
            <a:off x="1494405" y="5180709"/>
            <a:ext cx="468052" cy="452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환경설정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7584" y="2027496"/>
          <a:ext cx="5652628" cy="1409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628"/>
              </a:tblGrid>
              <a:tr h="460603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조도에 따른  환경설정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이상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때는 커튼을 내림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이하일 때는 커튼을 올림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58281" y="4041068"/>
          <a:ext cx="5345430" cy="176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430"/>
              </a:tblGrid>
              <a:tr h="694304">
                <a:tc>
                  <a:txBody>
                    <a:bodyPr vert="horz" lIns="91440" tIns="45720" rIns="91440" bIns="4572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카메라 자동 촬영 설정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069891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초음파 센서를 이용</a:t>
                      </a:r>
                      <a:endParaRPr lang="ko-KR" altLang="en-US"/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초이상  문 앞에  물체가 감지되면</a:t>
                      </a:r>
                      <a:endParaRPr lang="ko-KR" altLang="en-US"/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 사진을 찍어 핸드폰에 전송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80212" y="2024844"/>
            <a:ext cx="1908212" cy="1440160"/>
          </a:xfrm>
          <a:prstGeom prst="rect">
            <a:avLst/>
          </a:prstGeom>
          <a:noFill/>
        </p:spPr>
      </p:pic>
      <p:pic>
        <p:nvPicPr>
          <p:cNvPr id="1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7584" y="4024991"/>
            <a:ext cx="2736304" cy="17639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초음파 센서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40510" y="1826817"/>
            <a:ext cx="216027" cy="4428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01192" y="1698497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88250" y="447313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6595248" y="3570731"/>
            <a:ext cx="54006" cy="902399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626" y="3703006"/>
            <a:ext cx="1129794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738775" y="3570731"/>
            <a:ext cx="3528441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9" y="2920365"/>
              <a:ext cx="936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dirty="0" smtClean="0"/>
                <a:t>200</a:t>
              </a:r>
              <a:r>
                <a:rPr lang="en-US" altLang="ko-KR" dirty="0" smtClean="0"/>
                <a:t>cm</a:t>
              </a:r>
              <a:endParaRPr lang="en-US" altLang="ko-KR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98819" y="2370622"/>
            <a:ext cx="2520315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평소에는 200</a:t>
            </a:r>
            <a:r>
              <a:rPr lang="en-US" altLang="ko-KR" dirty="0">
                <a:solidFill>
                  <a:schemeClr val="tx1"/>
                </a:solidFill>
              </a:rPr>
              <a:t>cm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측정됨</a:t>
            </a:r>
          </a:p>
        </p:txBody>
      </p:sp>
    </p:spTree>
    <p:extLst>
      <p:ext uri="{BB962C8B-B14F-4D97-AF65-F5344CB8AC3E}">
        <p14:creationId xmlns:p14="http://schemas.microsoft.com/office/powerpoint/2010/main" val="14732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초음파 센서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72022" y="1669556"/>
            <a:ext cx="236436" cy="449355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31383" y="3211096"/>
            <a:ext cx="108014" cy="115214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228" y="3419738"/>
            <a:ext cx="1236529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2843808" y="3414928"/>
            <a:ext cx="2664296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3" y="2920364"/>
              <a:ext cx="14657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/>
                <a:t>150cm</a:t>
              </a:r>
              <a:endParaRPr lang="en-US" altLang="ko-KR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5660483" y="3285035"/>
            <a:ext cx="630495" cy="1152144"/>
            <a:chOff x="5796153" y="2852928"/>
            <a:chExt cx="576072" cy="1152144"/>
          </a:xfrm>
        </p:grpSpPr>
        <p:sp>
          <p:nvSpPr>
            <p:cNvPr id="14" name="타원 13"/>
            <p:cNvSpPr/>
            <p:nvPr/>
          </p:nvSpPr>
          <p:spPr>
            <a:xfrm>
              <a:off x="5868162" y="2852928"/>
              <a:ext cx="432054" cy="393763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순서도: 병합 14"/>
            <p:cNvSpPr/>
            <p:nvPr/>
          </p:nvSpPr>
          <p:spPr>
            <a:xfrm>
              <a:off x="5796153" y="3246691"/>
              <a:ext cx="576072" cy="758380"/>
            </a:xfrm>
            <a:prstGeom prst="flowChartMerg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6" name="위로 굽은 화살표 15"/>
          <p:cNvSpPr/>
          <p:nvPr/>
        </p:nvSpPr>
        <p:spPr>
          <a:xfrm rot="16212047" flipH="1">
            <a:off x="6646833" y="3348948"/>
            <a:ext cx="629269" cy="74995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1383" y="150775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3233" y="4363240"/>
            <a:ext cx="236436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8661" y="2132856"/>
            <a:ext cx="2994853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사람이 침입하게 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측정되는 거리가 줄어듬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10137" y="4721273"/>
            <a:ext cx="3467725" cy="115616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초기값 </a:t>
            </a:r>
            <a:r>
              <a:rPr lang="en-US" altLang="ko-KR">
                <a:solidFill>
                  <a:schemeClr val="tx1"/>
                </a:solidFill>
              </a:rPr>
              <a:t>200cm</a:t>
            </a:r>
            <a:r>
              <a:rPr lang="ko-KR" altLang="en-US">
                <a:solidFill>
                  <a:schemeClr val="tx1"/>
                </a:solidFill>
              </a:rPr>
              <a:t>보다 거리가 짧고 </a:t>
            </a:r>
            <a:r>
              <a:rPr lang="en-US" altLang="ko-KR">
                <a:solidFill>
                  <a:schemeClr val="tx1"/>
                </a:solidFill>
              </a:rPr>
              <a:t>5</a:t>
            </a:r>
            <a:r>
              <a:rPr lang="ko-KR" altLang="en-US">
                <a:solidFill>
                  <a:schemeClr val="tx1"/>
                </a:solidFill>
              </a:rPr>
              <a:t>초 이상 감지될 경우 사진 촬영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915816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구성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131840" y="1860025"/>
          <a:ext cx="2811780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7624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도어락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작동 버튼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나가기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35495" y="1484784"/>
          <a:ext cx="792088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447" y="3032956"/>
          <a:ext cx="122413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</a:tblGrid>
              <a:tr h="4132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54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54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자동제어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164288" y="1617361"/>
          <a:ext cx="90010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676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140151" y="3080961"/>
          <a:ext cx="792088" cy="840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20047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0047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>
            <a:off x="1920939" y="1851602"/>
            <a:ext cx="972108" cy="350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>
          <a:xfrm>
            <a:off x="1920939" y="3507786"/>
            <a:ext cx="9721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직선 화살표 연결선 23"/>
          <p:cNvCxnSpPr>
            <a:endCxn id="12" idx="1"/>
          </p:cNvCxnSpPr>
          <p:nvPr/>
        </p:nvCxnSpPr>
        <p:spPr>
          <a:xfrm flipV="1">
            <a:off x="6228184" y="1985026"/>
            <a:ext cx="936104" cy="291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직선 화살표 연결선 24"/>
          <p:cNvCxnSpPr/>
          <p:nvPr/>
        </p:nvCxnSpPr>
        <p:spPr>
          <a:xfrm>
            <a:off x="6228184" y="3501008"/>
            <a:ext cx="7920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1840" y="1604341"/>
            <a:ext cx="2808312" cy="247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48064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161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299700" y="1822588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조절 버튼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8382" y="1844214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6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9612" y="5639771"/>
            <a:ext cx="2556284" cy="576064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76393" y="1847791"/>
          <a:ext cx="828092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</a:tblGrid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69241" y="3068350"/>
          <a:ext cx="822377" cy="12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77"/>
              </a:tblGrid>
              <a:tr h="4376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927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927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설정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375756" y="3140968"/>
          <a:ext cx="837514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528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13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411760" y="1880828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15" name="위로 구부러진 화살표 14"/>
          <p:cNvSpPr/>
          <p:nvPr/>
        </p:nvSpPr>
        <p:spPr>
          <a:xfrm rot="16200000">
            <a:off x="1671760" y="3551861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위로 구부러진 화살표 20"/>
          <p:cNvSpPr/>
          <p:nvPr/>
        </p:nvSpPr>
        <p:spPr>
          <a:xfrm rot="16200000">
            <a:off x="1671760" y="231859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위로 구부러진 화살표 22"/>
          <p:cNvSpPr/>
          <p:nvPr/>
        </p:nvSpPr>
        <p:spPr>
          <a:xfrm rot="16200000">
            <a:off x="3075743" y="2302908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위로 구부러진 화살표 23"/>
          <p:cNvSpPr/>
          <p:nvPr/>
        </p:nvSpPr>
        <p:spPr>
          <a:xfrm rot="16200000">
            <a:off x="3061393" y="3571129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783051" y="1838940"/>
          <a:ext cx="837514" cy="123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7874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5127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840252" y="3136365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35" name="위로 구부러진 화살표 34"/>
          <p:cNvSpPr/>
          <p:nvPr/>
        </p:nvSpPr>
        <p:spPr>
          <a:xfrm rot="16200000">
            <a:off x="7528683" y="222440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6" name="위로 구부러진 화살표 35"/>
          <p:cNvSpPr/>
          <p:nvPr/>
        </p:nvSpPr>
        <p:spPr>
          <a:xfrm rot="16200000">
            <a:off x="7513103" y="3567136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2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6562" y="1573829"/>
            <a:ext cx="2771923" cy="247261"/>
          </a:xfrm>
          <a:prstGeom prst="rect">
            <a:avLst/>
          </a:prstGeom>
          <a:noFill/>
        </p:spPr>
      </p:pic>
      <p:pic>
        <p:nvPicPr>
          <p:cNvPr id="40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484" y="1570785"/>
            <a:ext cx="2849113" cy="247261"/>
          </a:xfrm>
          <a:prstGeom prst="rect">
            <a:avLst/>
          </a:prstGeom>
          <a:noFill/>
        </p:spPr>
      </p:pic>
      <p:sp>
        <p:nvSpPr>
          <p:cNvPr id="16" name="왼쪽 화살표 15"/>
          <p:cNvSpPr/>
          <p:nvPr/>
        </p:nvSpPr>
        <p:spPr>
          <a:xfrm>
            <a:off x="3963489" y="2187127"/>
            <a:ext cx="1124535" cy="2201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39953" y="2519160"/>
            <a:ext cx="1080120" cy="2369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3471786" y="2756084"/>
            <a:ext cx="884190" cy="24086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2" name="구부러진 연결선 51"/>
          <p:cNvCxnSpPr/>
          <p:nvPr/>
        </p:nvCxnSpPr>
        <p:spPr>
          <a:xfrm rot="10800000">
            <a:off x="4580013" y="2005756"/>
            <a:ext cx="972108" cy="2682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039953" y="1821090"/>
            <a:ext cx="676063" cy="3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319972" y="2821014"/>
            <a:ext cx="676063" cy="35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  <a:endParaRPr lang="ko-KR" altLang="en-US"/>
          </a:p>
        </p:txBody>
      </p:sp>
      <p:pic>
        <p:nvPicPr>
          <p:cNvPr id="4099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36096" y="5625244"/>
            <a:ext cx="2556284" cy="5760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254352" y="1458159"/>
            <a:ext cx="3240360" cy="4968553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외출 시 상태확인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490336" y="1890208"/>
          <a:ext cx="2808312" cy="4401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4156"/>
                <a:gridCol w="1404156"/>
              </a:tblGrid>
              <a:tr h="12693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전등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도어락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작동 버튼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 뷰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11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08004" y="5697252"/>
            <a:ext cx="2628292" cy="576064"/>
          </a:xfrm>
          <a:prstGeom prst="rect">
            <a:avLst/>
          </a:prstGeom>
          <a:noFill/>
        </p:spPr>
      </p:pic>
      <p:cxnSp>
        <p:nvCxnSpPr>
          <p:cNvPr id="16" name="직선 화살표 연결선 15"/>
          <p:cNvCxnSpPr/>
          <p:nvPr/>
        </p:nvCxnSpPr>
        <p:spPr>
          <a:xfrm>
            <a:off x="3914272" y="2526386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모서리가 둥근 직사각형 17"/>
          <p:cNvSpPr/>
          <p:nvPr/>
        </p:nvSpPr>
        <p:spPr>
          <a:xfrm>
            <a:off x="3142266" y="2315337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켜짐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90736" y="2312876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꺼짐</a:t>
            </a: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442664" y="252392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02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94758" y="1674184"/>
            <a:ext cx="2809447" cy="240569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1047907" y="2924339"/>
            <a:ext cx="2522259" cy="96136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외출 시 켜놓고 간 가정기기의 상태를 체크해서</a:t>
            </a:r>
            <a:r>
              <a:rPr lang="en-US" altLang="ko-KR"/>
              <a:t> off</a:t>
            </a:r>
            <a:endParaRPr lang="en-US" altLang="ko-KR"/>
          </a:p>
        </p:txBody>
      </p:sp>
      <p:sp>
        <p:nvSpPr>
          <p:cNvPr id="8" name="위로 구부러진 화살표 7"/>
          <p:cNvSpPr/>
          <p:nvPr/>
        </p:nvSpPr>
        <p:spPr>
          <a:xfrm rot="5400000">
            <a:off x="3484345" y="2889587"/>
            <a:ext cx="1296144" cy="8801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  <a:endParaRPr lang="ko-KR" altLang="en-US"/>
          </a:p>
        </p:txBody>
      </p:sp>
      <p:pic>
        <p:nvPicPr>
          <p:cNvPr id="5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038" y="2896167"/>
            <a:ext cx="1523831" cy="152410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오른쪽 화살표 5"/>
          <p:cNvSpPr/>
          <p:nvPr/>
        </p:nvSpPr>
        <p:spPr>
          <a:xfrm>
            <a:off x="2231897" y="3368917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2411760" y="3880223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842894" y="2874432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/>
              <a:t>해당 명령어와</a:t>
            </a:r>
            <a:endParaRPr lang="ko-KR" altLang="en-US"/>
          </a:p>
          <a:p>
            <a:pPr algn="ctr">
              <a:defRPr lang="ko-KR"/>
            </a:pPr>
            <a:r>
              <a:rPr lang="ko-KR" altLang="en-US"/>
              <a:t>맞는 기능 실행</a:t>
            </a: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156176" y="3584817"/>
            <a:ext cx="648494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TextBox 36"/>
          <p:cNvSpPr txBox="1">
            <a:spLocks noChangeArrowheads="1"/>
          </p:cNvSpPr>
          <p:nvPr/>
        </p:nvSpPr>
        <p:spPr>
          <a:xfrm>
            <a:off x="4031438" y="3893211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6" name="TextBox 15"/>
          <p:cNvSpPr txBox="1"/>
          <p:nvPr/>
        </p:nvSpPr>
        <p:spPr>
          <a:xfrm>
            <a:off x="893101" y="2349354"/>
            <a:ext cx="113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스마트폰  입력</a:t>
            </a:r>
            <a:endParaRPr lang="ko-KR" altLang="en-US" sz="1400" b="1"/>
          </a:p>
        </p:txBody>
      </p:sp>
      <p:sp>
        <p:nvSpPr>
          <p:cNvPr id="19" name="TextBox 18"/>
          <p:cNvSpPr txBox="1"/>
          <p:nvPr/>
        </p:nvSpPr>
        <p:spPr>
          <a:xfrm>
            <a:off x="2267393" y="2763171"/>
            <a:ext cx="1328697" cy="511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입력에  따른</a:t>
            </a:r>
            <a:endParaRPr lang="ko-KR" altLang="en-US" sz="1400" b="1"/>
          </a:p>
          <a:p>
            <a:pPr lvl="0">
              <a:defRPr lang="ko-KR" altLang="en-US"/>
            </a:pPr>
            <a:r>
              <a:rPr lang="ko-KR" altLang="en-US" sz="1400" b="1"/>
              <a:t>명령어 전달</a:t>
            </a:r>
            <a:endParaRPr lang="ko-KR" altLang="en-US" sz="1400" b="1"/>
          </a:p>
        </p:txBody>
      </p:sp>
      <p:pic>
        <p:nvPicPr>
          <p:cNvPr id="20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34940" y="2847079"/>
            <a:ext cx="752326" cy="757134"/>
          </a:xfrm>
          <a:prstGeom prst="rect">
            <a:avLst/>
          </a:prstGeom>
          <a:noFill/>
        </p:spPr>
      </p:pic>
      <p:pic>
        <p:nvPicPr>
          <p:cNvPr id="22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28419" y="2822292"/>
            <a:ext cx="1195249" cy="806708"/>
          </a:xfrm>
          <a:prstGeom prst="rect">
            <a:avLst/>
          </a:prstGeom>
          <a:noFill/>
        </p:spPr>
      </p:pic>
      <p:pic>
        <p:nvPicPr>
          <p:cNvPr id="25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22445" y="3629000"/>
            <a:ext cx="1011018" cy="98513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2123729" y="4170868"/>
            <a:ext cx="1580186" cy="72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명령 실행</a:t>
            </a:r>
            <a:r>
              <a:rPr lang="en-US" altLang="ko-KR" sz="1400" b="1"/>
              <a:t> </a:t>
            </a:r>
            <a:r>
              <a:rPr lang="ko-KR" altLang="en-US" sz="1400" b="1"/>
              <a:t>여부  및 </a:t>
            </a:r>
            <a:endParaRPr lang="ko-KR" altLang="en-US" sz="1400" b="1"/>
          </a:p>
          <a:p>
            <a:pPr lvl="0" algn="ctr">
              <a:defRPr lang="ko-KR" altLang="en-US"/>
            </a:pPr>
            <a:r>
              <a:rPr lang="ko-KR" altLang="en-US" sz="1400" b="1"/>
              <a:t>사진 전송</a:t>
            </a:r>
            <a:endParaRPr lang="ko-KR" altLang="en-US" sz="1400" b="1"/>
          </a:p>
        </p:txBody>
      </p:sp>
      <p:sp>
        <p:nvSpPr>
          <p:cNvPr id="34" name="TextBox 33"/>
          <p:cNvSpPr txBox="1"/>
          <p:nvPr/>
        </p:nvSpPr>
        <p:spPr>
          <a:xfrm>
            <a:off x="903915" y="4540200"/>
            <a:ext cx="1128076" cy="29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4283968" y="4458752"/>
            <a:ext cx="1128076" cy="29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pic>
        <p:nvPicPr>
          <p:cNvPr id="36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20372" y="3635047"/>
            <a:ext cx="792088" cy="982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유스케이스 다이어그램</a:t>
            </a: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1907704" y="1808820"/>
            <a:ext cx="6696744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2231740" y="3609020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웹서버 접속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827584" y="3140968"/>
            <a:ext cx="756084" cy="1584176"/>
            <a:chOff x="1007604" y="3140968"/>
            <a:chExt cx="756084" cy="1584176"/>
          </a:xfrm>
        </p:grpSpPr>
        <p:grpSp>
          <p:nvGrpSpPr>
            <p:cNvPr id="12" name=""/>
            <p:cNvGrpSpPr/>
            <p:nvPr/>
          </p:nvGrpSpPr>
          <p:grpSpPr>
            <a:xfrm rot="0">
              <a:off x="1079612" y="3140968"/>
              <a:ext cx="648072" cy="1188132"/>
              <a:chOff x="899592" y="1700808"/>
              <a:chExt cx="396044" cy="720080"/>
            </a:xfrm>
          </p:grpSpPr>
          <p:sp>
            <p:nvSpPr>
              <p:cNvPr id="5" name=""/>
              <p:cNvSpPr/>
              <p:nvPr/>
            </p:nvSpPr>
            <p:spPr>
              <a:xfrm>
                <a:off x="971600" y="1700807"/>
                <a:ext cx="252027" cy="25202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7" name=""/>
              <p:cNvSpPr/>
              <p:nvPr/>
            </p:nvSpPr>
            <p:spPr>
              <a:xfrm>
                <a:off x="1007604" y="1952835"/>
                <a:ext cx="180020" cy="2880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cxnSp>
            <p:nvCxnSpPr>
              <p:cNvPr id="8" name=""/>
              <p:cNvCxnSpPr/>
              <p:nvPr/>
            </p:nvCxnSpPr>
            <p:spPr>
              <a:xfrm rot="5400000">
                <a:off x="863588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9" name=""/>
              <p:cNvCxnSpPr/>
              <p:nvPr/>
            </p:nvCxnSpPr>
            <p:spPr>
              <a:xfrm rot="16200000" flipH="1">
                <a:off x="1151620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0" name=""/>
              <p:cNvCxnSpPr/>
              <p:nvPr/>
            </p:nvCxnSpPr>
            <p:spPr>
              <a:xfrm rot="16200000" flipH="1">
                <a:off x="91759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1" name=""/>
              <p:cNvCxnSpPr/>
              <p:nvPr/>
            </p:nvCxnSpPr>
            <p:spPr>
              <a:xfrm rot="16200000" flipH="1">
                <a:off x="109761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22" name=""/>
            <p:cNvSpPr txBox="1"/>
            <p:nvPr/>
          </p:nvSpPr>
          <p:spPr>
            <a:xfrm>
              <a:off x="1007604" y="4365104"/>
              <a:ext cx="756084" cy="360040"/>
            </a:xfrm>
            <a:prstGeom prst="rect">
              <a:avLst/>
            </a:prstGeom>
          </p:spPr>
          <p:txBody>
            <a:bodyPr wrap="square"/>
            <a:p>
              <a:pPr algn="ctr">
                <a:defRPr lang="ko-KR" altLang="en-US"/>
              </a:pPr>
              <a:r>
                <a:rPr lang="ko-KR" altLang="en-US" sz="1500">
                  <a:latin typeface="맑은 고딕"/>
                  <a:ea typeface="맑은 고딕"/>
                  <a:cs typeface="맑은 고딕"/>
                </a:rPr>
                <a:t>사용자</a:t>
              </a:r>
              <a:endParaRPr lang="ko-KR" altLang="en-US" sz="1500"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5" name=""/>
          <p:cNvSpPr/>
          <p:nvPr/>
        </p:nvSpPr>
        <p:spPr>
          <a:xfrm>
            <a:off x="3383868" y="250163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2789801" y="5121189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3977934" y="432910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9" name=""/>
          <p:cNvCxnSpPr>
            <a:endCxn id="21" idx="2"/>
          </p:cNvCxnSpPr>
          <p:nvPr/>
        </p:nvCxnSpPr>
        <p:spPr>
          <a:xfrm>
            <a:off x="1619672" y="3825044"/>
            <a:ext cx="612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0" name=""/>
          <p:cNvSpPr/>
          <p:nvPr/>
        </p:nvSpPr>
        <p:spPr>
          <a:xfrm>
            <a:off x="5508104" y="2717656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해제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5472100" y="214159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잠금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4" name=""/>
          <p:cNvCxnSpPr>
            <a:stCxn id="31" idx="2"/>
            <a:endCxn id="25" idx="7"/>
          </p:cNvCxnSpPr>
          <p:nvPr/>
        </p:nvCxnSpPr>
        <p:spPr>
          <a:xfrm rot="10800000" flipV="1">
            <a:off x="4582390" y="2357616"/>
            <a:ext cx="889710" cy="207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5" name=""/>
          <p:cNvCxnSpPr>
            <a:stCxn id="30" idx="2"/>
            <a:endCxn id="25" idx="6"/>
          </p:cNvCxnSpPr>
          <p:nvPr/>
        </p:nvCxnSpPr>
        <p:spPr>
          <a:xfrm rot="10800000">
            <a:off x="4788024" y="2717656"/>
            <a:ext cx="72008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36" name=""/>
          <p:cNvSpPr/>
          <p:nvPr/>
        </p:nvSpPr>
        <p:spPr>
          <a:xfrm>
            <a:off x="6570223" y="3897052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9266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내림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"/>
          <p:cNvSpPr/>
          <p:nvPr/>
        </p:nvSpPr>
        <p:spPr>
          <a:xfrm>
            <a:off x="6534218" y="4365105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올림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8" name=""/>
          <p:cNvCxnSpPr>
            <a:stCxn id="37" idx="2"/>
            <a:endCxn id="27" idx="6"/>
          </p:cNvCxnSpPr>
          <p:nvPr/>
        </p:nvCxnSpPr>
        <p:spPr>
          <a:xfrm rot="10800000">
            <a:off x="5166065" y="4545125"/>
            <a:ext cx="1368153" cy="360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9" name=""/>
          <p:cNvCxnSpPr>
            <a:stCxn id="36" idx="2"/>
            <a:endCxn id="27" idx="7"/>
          </p:cNvCxnSpPr>
          <p:nvPr/>
        </p:nvCxnSpPr>
        <p:spPr>
          <a:xfrm rot="10800000" flipV="1">
            <a:off x="4992067" y="4113077"/>
            <a:ext cx="1578155" cy="279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44" name=""/>
          <p:cNvSpPr/>
          <p:nvPr/>
        </p:nvSpPr>
        <p:spPr>
          <a:xfrm>
            <a:off x="4698014" y="504918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끄기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4301970" y="5553237"/>
            <a:ext cx="1476164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밝기 조절 및 켜기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6" name=""/>
          <p:cNvCxnSpPr>
            <a:stCxn id="45" idx="2"/>
            <a:endCxn id="26" idx="5"/>
          </p:cNvCxnSpPr>
          <p:nvPr/>
        </p:nvCxnSpPr>
        <p:spPr>
          <a:xfrm rot="10800000">
            <a:off x="3803935" y="5489965"/>
            <a:ext cx="498035" cy="279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7" name=""/>
          <p:cNvCxnSpPr>
            <a:stCxn id="44" idx="2"/>
            <a:endCxn id="26" idx="6"/>
          </p:cNvCxnSpPr>
          <p:nvPr/>
        </p:nvCxnSpPr>
        <p:spPr>
          <a:xfrm rot="10800000" flipV="1">
            <a:off x="3977932" y="5265205"/>
            <a:ext cx="720081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8" name=""/>
          <p:cNvCxnSpPr>
            <a:stCxn id="21" idx="0"/>
            <a:endCxn id="25" idx="2"/>
          </p:cNvCxnSpPr>
          <p:nvPr/>
        </p:nvCxnSpPr>
        <p:spPr>
          <a:xfrm rot="5400000" flipH="1" flipV="1">
            <a:off x="2713161" y="2938313"/>
            <a:ext cx="891364" cy="450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0" name=""/>
          <p:cNvCxnSpPr>
            <a:stCxn id="21" idx="5"/>
            <a:endCxn id="27" idx="2"/>
          </p:cNvCxnSpPr>
          <p:nvPr/>
        </p:nvCxnSpPr>
        <p:spPr>
          <a:xfrm rot="16200000" flipH="1">
            <a:off x="3420434" y="3987623"/>
            <a:ext cx="567328" cy="547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1" name=""/>
          <p:cNvCxnSpPr>
            <a:stCxn id="21" idx="4"/>
            <a:endCxn id="26" idx="2"/>
          </p:cNvCxnSpPr>
          <p:nvPr/>
        </p:nvCxnSpPr>
        <p:spPr>
          <a:xfrm rot="5400000">
            <a:off x="2213737" y="4617132"/>
            <a:ext cx="1296144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2" name=""/>
          <p:cNvSpPr/>
          <p:nvPr/>
        </p:nvSpPr>
        <p:spPr>
          <a:xfrm>
            <a:off x="7236296" y="3293720"/>
            <a:ext cx="1188132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결과 출력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5976156" y="329372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5238074" y="400506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5382090" y="436510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3797914" y="508518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275856" y="558924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4391980" y="2240868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4572000" y="286167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2" name=""/>
          <p:cNvCxnSpPr>
            <a:stCxn id="31" idx="6"/>
            <a:endCxn id="52" idx="0"/>
          </p:cNvCxnSpPr>
          <p:nvPr/>
        </p:nvCxnSpPr>
        <p:spPr>
          <a:xfrm>
            <a:off x="6876256" y="2357616"/>
            <a:ext cx="95410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3" name=""/>
          <p:cNvSpPr txBox="1"/>
          <p:nvPr/>
        </p:nvSpPr>
        <p:spPr>
          <a:xfrm>
            <a:off x="7128284" y="250163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4" name=""/>
          <p:cNvCxnSpPr>
            <a:stCxn id="30" idx="6"/>
            <a:endCxn id="52" idx="1"/>
          </p:cNvCxnSpPr>
          <p:nvPr/>
        </p:nvCxnSpPr>
        <p:spPr>
          <a:xfrm>
            <a:off x="6912260" y="2933680"/>
            <a:ext cx="498034" cy="423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5" name=""/>
          <p:cNvSpPr txBox="1"/>
          <p:nvPr/>
        </p:nvSpPr>
        <p:spPr>
          <a:xfrm>
            <a:off x="6336196" y="3077696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6" name=""/>
          <p:cNvSpPr/>
          <p:nvPr/>
        </p:nvSpPr>
        <p:spPr>
          <a:xfrm>
            <a:off x="4463988" y="3329724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카메라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68" name=""/>
          <p:cNvCxnSpPr>
            <a:stCxn id="21" idx="7"/>
            <a:endCxn id="66" idx="2"/>
          </p:cNvCxnSpPr>
          <p:nvPr/>
        </p:nvCxnSpPr>
        <p:spPr>
          <a:xfrm flipV="1">
            <a:off x="3430262" y="3545748"/>
            <a:ext cx="1033726" cy="126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9" name=""/>
          <p:cNvSpPr/>
          <p:nvPr/>
        </p:nvSpPr>
        <p:spPr>
          <a:xfrm>
            <a:off x="6498214" y="4833157"/>
            <a:ext cx="12241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조도 감지 결과 송신 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70" name=""/>
          <p:cNvCxnSpPr>
            <a:stCxn id="66" idx="6"/>
            <a:endCxn id="52" idx="2"/>
          </p:cNvCxnSpPr>
          <p:nvPr/>
        </p:nvCxnSpPr>
        <p:spPr>
          <a:xfrm flipV="1">
            <a:off x="5868144" y="3509744"/>
            <a:ext cx="1368152" cy="360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77" name=""/>
          <p:cNvCxnSpPr>
            <a:stCxn id="69" idx="2"/>
            <a:endCxn id="27" idx="5"/>
          </p:cNvCxnSpPr>
          <p:nvPr/>
        </p:nvCxnSpPr>
        <p:spPr>
          <a:xfrm rot="10800000">
            <a:off x="4992068" y="4697877"/>
            <a:ext cx="1506146" cy="387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78" name=""/>
          <p:cNvSpPr txBox="1"/>
          <p:nvPr/>
        </p:nvSpPr>
        <p:spPr>
          <a:xfrm>
            <a:off x="5382090" y="4653137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21317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개요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배경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내용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개발구조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전채적 구조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하드웨어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카메라와 영상기기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전등과 커튼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err="1" smtClean="0">
                <a:solidFill>
                  <a:schemeClr val="accent2">
                    <a:lumMod val="75000"/>
                  </a:schemeClr>
                </a:solidFill>
              </a:rPr>
              <a:t>도어락과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 선풍기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부품구조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데모세트 장 구조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컨트롤 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-UI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구성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조절버튼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err="1" smtClean="0">
                <a:solidFill>
                  <a:schemeClr val="accent2">
                    <a:lumMod val="75000"/>
                  </a:schemeClr>
                </a:solidFill>
              </a:rPr>
              <a:t>외출시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 상태확인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환경설정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초음파 감지 방법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서버구조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개발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도구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일정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 작동 알고리즘</a:t>
            </a: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3707903" y="1556792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시작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743908" y="2348880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초음파 센서 실행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3167843" y="3356992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센서가 물체를 감지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3662899" y="5661248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카메라를 켜서 찍는다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3149841" y="4365104"/>
            <a:ext cx="2844316" cy="108012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물체가 감지된 시간이 10초 이상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13" name=""/>
          <p:cNvCxnSpPr>
            <a:stCxn id="107" idx="2"/>
            <a:endCxn id="108" idx="0"/>
          </p:cNvCxnSpPr>
          <p:nvPr/>
        </p:nvCxnSpPr>
        <p:spPr>
          <a:xfrm rot="16200000" flipH="1">
            <a:off x="4436985" y="2213865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4" name=""/>
          <p:cNvCxnSpPr>
            <a:stCxn id="108" idx="2"/>
            <a:endCxn id="109" idx="0"/>
          </p:cNvCxnSpPr>
          <p:nvPr/>
        </p:nvCxnSpPr>
        <p:spPr>
          <a:xfrm rot="16200000" flipH="1">
            <a:off x="4445986" y="3230978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5" name=""/>
          <p:cNvCxnSpPr>
            <a:stCxn id="109" idx="2"/>
            <a:endCxn id="112" idx="0"/>
          </p:cNvCxnSpPr>
          <p:nvPr/>
        </p:nvCxnSpPr>
        <p:spPr>
          <a:xfrm rot="16200000" flipH="1">
            <a:off x="4445986" y="4239090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6" name=""/>
          <p:cNvCxnSpPr>
            <a:stCxn id="112" idx="2"/>
            <a:endCxn id="111" idx="0"/>
          </p:cNvCxnSpPr>
          <p:nvPr/>
        </p:nvCxnSpPr>
        <p:spPr>
          <a:xfrm rot="16200000" flipH="1">
            <a:off x="4463988" y="5553236"/>
            <a:ext cx="21602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7" name=""/>
          <p:cNvCxnSpPr>
            <a:stCxn id="109" idx="3"/>
            <a:endCxn id="108" idx="3"/>
          </p:cNvCxnSpPr>
          <p:nvPr/>
        </p:nvCxnSpPr>
        <p:spPr>
          <a:xfrm flipH="1" flipV="1">
            <a:off x="5400092" y="2726922"/>
            <a:ext cx="576064" cy="1008112"/>
          </a:xfrm>
          <a:prstGeom prst="bentConnector3">
            <a:avLst>
              <a:gd name="adj1" fmla="val -3908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9" name=""/>
          <p:cNvCxnSpPr>
            <a:stCxn id="112" idx="1"/>
            <a:endCxn id="108" idx="1"/>
          </p:cNvCxnSpPr>
          <p:nvPr/>
        </p:nvCxnSpPr>
        <p:spPr>
          <a:xfrm flipV="1">
            <a:off x="3149841" y="2726922"/>
            <a:ext cx="594066" cy="2178242"/>
          </a:xfrm>
          <a:prstGeom prst="bentConnector3">
            <a:avLst>
              <a:gd name="adj1" fmla="val -110768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20" name=""/>
          <p:cNvSpPr txBox="1"/>
          <p:nvPr/>
        </p:nvSpPr>
        <p:spPr>
          <a:xfrm>
            <a:off x="1979712" y="3681028"/>
            <a:ext cx="540060" cy="396044"/>
          </a:xfrm>
          <a:prstGeom prst="rect">
            <a:avLst/>
          </a:prstGeom>
        </p:spPr>
        <p:txBody>
          <a:bodyPr wrap="square"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6192180" y="3032956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4499992" y="4077072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4535996" y="5373216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커튼 자동제어 알고리즘</a:t>
            </a:r>
            <a:endParaRPr lang="ko-KR" altLang="en-US"/>
          </a:p>
        </p:txBody>
      </p:sp>
      <p:sp>
        <p:nvSpPr>
          <p:cNvPr id="124" name=""/>
          <p:cNvSpPr/>
          <p:nvPr/>
        </p:nvSpPr>
        <p:spPr>
          <a:xfrm>
            <a:off x="3707904" y="1700807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자동 모드 시작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3743908" y="2492896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조도 센서 실행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3167844" y="3825044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1000</a:t>
            </a:r>
            <a:r>
              <a:rPr lang="en-US" altLang="ko-KR" sz="1500" b="1" i="0" u="none">
                <a:solidFill>
                  <a:schemeClr val="tx1"/>
                </a:solidFill>
                <a:latin typeface="Arial"/>
              </a:rPr>
              <a:t>Lux</a:t>
            </a:r>
            <a:endParaRPr lang="en-US" altLang="ko-KR" sz="1500" b="1" i="0" u="none">
              <a:solidFill>
                <a:schemeClr val="tx1"/>
              </a:solidFill>
              <a:latin typeface="Arial"/>
            </a:endParaRPr>
          </a:p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이상인가?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3662899" y="5265204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카메라를 켜서 찍는다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28" name=""/>
          <p:cNvCxnSpPr>
            <a:stCxn id="124" idx="2"/>
            <a:endCxn id="125" idx="0"/>
          </p:cNvCxnSpPr>
          <p:nvPr/>
        </p:nvCxnSpPr>
        <p:spPr>
          <a:xfrm rot="16200000" flipH="1">
            <a:off x="4436985" y="2357881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29" name=""/>
          <p:cNvCxnSpPr>
            <a:stCxn id="125" idx="2"/>
            <a:endCxn id="126" idx="0"/>
          </p:cNvCxnSpPr>
          <p:nvPr/>
        </p:nvCxnSpPr>
        <p:spPr>
          <a:xfrm rot="16200000" flipH="1">
            <a:off x="4283968" y="3537012"/>
            <a:ext cx="57606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0" name=""/>
          <p:cNvCxnSpPr>
            <a:stCxn id="126" idx="2"/>
            <a:endCxn id="127" idx="0"/>
          </p:cNvCxnSpPr>
          <p:nvPr/>
        </p:nvCxnSpPr>
        <p:spPr>
          <a:xfrm rot="16200000" flipH="1">
            <a:off x="4229962" y="4923166"/>
            <a:ext cx="6840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1" name=""/>
          <p:cNvCxnSpPr>
            <a:stCxn id="126" idx="3"/>
            <a:endCxn id="125" idx="3"/>
          </p:cNvCxnSpPr>
          <p:nvPr/>
        </p:nvCxnSpPr>
        <p:spPr>
          <a:xfrm flipH="1" flipV="1">
            <a:off x="5400092" y="2870938"/>
            <a:ext cx="576064" cy="1332148"/>
          </a:xfrm>
          <a:prstGeom prst="bentConnector3">
            <a:avLst>
              <a:gd name="adj1" fmla="val -2372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32" name=""/>
          <p:cNvSpPr txBox="1"/>
          <p:nvPr/>
        </p:nvSpPr>
        <p:spPr>
          <a:xfrm>
            <a:off x="6084168" y="3429000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4463988" y="4725144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4800"/>
          <a:ext cx="7865097" cy="48207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189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들어온 명령에 따라 라즈베리 파이 안에서 커튼 제어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559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curtain_control()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534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웹 페이지에서 조명 조절 버튼을 누르고 선택한 명령과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받아들인 조도 센서의 값을 토대로 커튼을 제어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4453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curtain_control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(reading) // 조도 센서의 값을 받아들임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if (reading&gt;=100)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     //커튼을 올림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else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//커튼을 내림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digitalWrite(OUT1,1);   // 커튼을 올리는 기능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digitalWrite(OUT2,0);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digitalWrite(OUT1,0);   //커튼을 내리는 기능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digitalWrite(OUT2,1);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reading = analog_read(0) //조도센서의 값을 읽음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7817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881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조명 제어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892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digitalWrite(ledPin, !digitalRead(ledPin));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delay();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62892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29">
                          <a:solidFill>
                            <a:schemeClr val="tx1"/>
                          </a:solidFill>
                        </a:rPr>
                        <a:t>웹 페이지에서 조명 조절 버튼을 누를 경우 선택한 명령에 따라 조명 조절</a:t>
                      </a:r>
                      <a:endParaRPr lang="ko-KR" altLang="en-US" sz="1629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087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led_high()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delay(400);  //주파수를 조절해서 밝기를 제어 - 밝은 모드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led_low()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delay(100);  //주파수를 조절해서 밝기를 제어 - 중간 밝기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led_off()  {return 0; } //  함수를 종료 - 전등 꺼짐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56792"/>
          <a:ext cx="7865097" cy="48065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594060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도어락 제어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door_control()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웹 페이지에서 도어락 조절 버튼을 누를 경우 선택한 명령에 따라 도어락 조절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0603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door_control(value)	//도어락 제어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if(value==0)	//도어락 잠금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door_lock()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else	                 //도어락 해제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door_unlock()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softPwmWrite(pin,14);      //도어락을 잠금(pwm 값을 얼마나 줄지 설정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door_unlock()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softPwmWrite(pin,22);      //도어락을 해제(pwm 값을 얼마나 줄지 설정)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4800"/>
          <a:ext cx="7865097" cy="482986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32427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사진 촬영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164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camera_sensing()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438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초음파 센서로 사람을 감지하여 사진을 촬영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53729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digitalWrite(trig, LOW)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0)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start_time = micros()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1) ;  //초음파 센서가 물체를 감지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start=clock();                         ////거리변화가 일어난 시간 측정시작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end_time = micros()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distance = (end_time - start_time) / 29. / 2.;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end=clock();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                     //////////   측정시간 끝냄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stay_time=(start-end)/1000.0)    ///초단위로 환산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if(stay_time&gt;10)                /// 물체가 감지된 시간이 10초이상이면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system("respistill -o /home/pi/camara/$DATE.jpg");     /// 터미널에서 사진을 찍게하는 명령어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#!/bin/bash                              /// 명령어 사진을 찍는 명령어에 날짜를 찍기위한 쉘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DATE=$(date + "%Y-%m = %d_%H%m"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respistill -o /home/pi/camara/$DATE.jpg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7649"/>
          <a:ext cx="7865097" cy="481645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페이지에서 버튼을 클릭할 경우 토스트 메시지 출력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showToast()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웹 페이지에서 버튼을 클릭할 경우 어떤 동작을 하는지 보여주는 토스트 메시지 출력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showToast(position;string)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{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Let toast = this.toastCtrl.create({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message: '전등이 밝음으로 켜졌습니다.'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duration: 2000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});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toast.present(toast);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primary (click) = "showToast('bottom')"&gt; Show Toast - bottom&lt;/button&gt;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7649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커튼 버튼 선택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커튼 조절 버튼을 누를 경우 명령에 따라 라즈베리 파이로 명령 송신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webiopi().createMacroButton("curtainup", "CURTAIN UP", "curtain_up");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올리는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webiopi().createMacroButton("curtaindown",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"CURTAIN DOWN", "curtain_down");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내리는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웹 페이지 에서 조명 버튼 선택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webiopi().createMacroButton("ledhigh", "LED HIGH", "led_high");  //LED 밝게 켜는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webiopi().createMacroButton("ledlow", "LEDLOW", "led_low");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// LED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중간 밝기로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켜는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 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webiopi().createMacroButton("ledoff", "LEDOFF", "led_off");     //LED 끄는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도어락 버튼 선택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webiopi().createMacroButton("doorlock", "DOOR LOCK", "door_lock");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잠그는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webiopi().createMacroButton("doorunlock", "DOOR UNLOCK", "door_unlock");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해제하는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72100" y="1679432"/>
            <a:ext cx="3420380" cy="957480"/>
          </a:xfrm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3000"/>
              <a:t>IoT</a:t>
            </a:r>
            <a:r>
              <a:rPr lang="ko-KR" altLang="en-US" sz="3000"/>
              <a:t>에 대한</a:t>
            </a:r>
            <a:endParaRPr lang="ko-KR" altLang="en-US" sz="3000"/>
          </a:p>
          <a:p>
            <a:pPr algn="ctr">
              <a:defRPr lang="ko-KR" altLang="en-US"/>
            </a:pPr>
            <a:r>
              <a:rPr lang="ko-KR" altLang="en-US" sz="3000"/>
              <a:t>사람들의 관심 증대</a:t>
            </a:r>
            <a:endParaRPr lang="ko-KR" altLang="en-US" sz="3000"/>
          </a:p>
        </p:txBody>
      </p:sp>
      <p:pic>
        <p:nvPicPr>
          <p:cNvPr id="2050" name="Picture 2" descr="C:\Users\백승범\Desktop\말똥가리\ㅂㅈㄷㅂㅈㄷ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315" y="1484784"/>
            <a:ext cx="4500499" cy="3474326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스마트홈 iot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0814" y="2780927"/>
            <a:ext cx="3363653" cy="3681413"/>
          </a:xfrm>
          <a:prstGeom prst="rect">
            <a:avLst/>
          </a:prstGeom>
          <a:noFill/>
        </p:spPr>
      </p:pic>
      <p:sp>
        <p:nvSpPr>
          <p:cNvPr id="7" name="제목 1"/>
          <p:cNvSpPr txBox="1"/>
          <p:nvPr/>
        </p:nvSpPr>
        <p:spPr>
          <a:xfrm>
            <a:off x="2267744" y="290174"/>
            <a:ext cx="4616859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9pPr>
          </a:lstStyle>
          <a:p>
            <a:pPr algn="ctr">
              <a:defRPr lang="ko-KR" altLang="en-US"/>
            </a:pPr>
            <a:r>
              <a:rPr lang="ko-KR" altLang="en-US" kern="0"/>
              <a:t>개발 배경</a:t>
            </a:r>
            <a:endParaRPr lang="ko-KR" altLang="en-US" kern="0"/>
          </a:p>
        </p:txBody>
      </p:sp>
      <p:sp>
        <p:nvSpPr>
          <p:cNvPr id="2052" name="제목 1"/>
          <p:cNvSpPr>
            <a:spLocks noGrp="1"/>
          </p:cNvSpPr>
          <p:nvPr/>
        </p:nvSpPr>
        <p:spPr>
          <a:xfrm>
            <a:off x="899592" y="5207824"/>
            <a:ext cx="4392488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000" b="1" i="0" u="none" kern="1200" mc:Ignorable="hp" hp:hslEmbossed="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스마트폰을 통한</a:t>
            </a:r>
            <a:endParaRPr xmlns:mc="http://schemas.openxmlformats.org/markup-compatibility/2006" xmlns:hp="http://schemas.haansoft.com/office/presentation/8.0" lang="ko-KR" altLang="en-US" sz="3000" b="1" i="0" u="none" kern="1200" mc:Ignorable="hp" hp:hslEmbossed="0">
              <a:solidFill>
                <a:srgbClr val="006699"/>
              </a:solidFill>
              <a:latin typeface="+mj-lt"/>
              <a:ea typeface="+mj-ea"/>
              <a:cs typeface="+mj-cs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000" b="1" i="0" u="none" kern="1200" mc:Ignorable="hp" hp:hslEmbossed="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원격 사물 제어 증가</a:t>
            </a:r>
            <a:endParaRPr xmlns:mc="http://schemas.openxmlformats.org/markup-compatibility/2006" xmlns:hp="http://schemas.haansoft.com/office/presentation/8.0" lang="ko-KR" altLang="en-US" sz="3000" b="1" i="0" u="none" kern="1200" mc:Ignorable="hp" hp:hslEmbossed="0">
              <a:solidFill>
                <a:srgbClr val="006699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  <a:endParaRPr lang="ko-KR" altLang="en-US"/>
          </a:p>
        </p:txBody>
      </p:sp>
      <p:pic>
        <p:nvPicPr>
          <p:cNvPr id="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1738620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오른쪽 화살표 4"/>
          <p:cNvSpPr/>
          <p:nvPr/>
        </p:nvSpPr>
        <p:spPr>
          <a:xfrm>
            <a:off x="1981639" y="2446500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2108" y="3645023"/>
            <a:ext cx="1128076" cy="29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70102" y="1987570"/>
          <a:ext cx="792088" cy="12961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5357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밝음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99083" y="2024844"/>
            <a:ext cx="1556793" cy="3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꺼짐으로 터치</a:t>
            </a:r>
            <a:endParaRPr lang="ko-KR" altLang="en-US" sz="1600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0663" y="1792905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 sz="1600"/>
              <a:t>명령을 수신</a:t>
            </a:r>
            <a:endParaRPr lang="ko-KR" altLang="en-US" sz="1600"/>
          </a:p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수신한 명령어에 따른 명령 실행</a:t>
            </a:r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3839421" y="3382257"/>
            <a:ext cx="1128076" cy="29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pic>
        <p:nvPicPr>
          <p:cNvPr id="2050" name="Picture 2" descr="C:\Users\백승범\Desktop\말똥가리\전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84459" y="1789079"/>
            <a:ext cx="991397" cy="1593178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전구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9928" y="4317844"/>
            <a:ext cx="784225" cy="12954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891629" y="2735102"/>
            <a:ext cx="1466784" cy="5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꺼지는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명령을 송신</a:t>
            </a:r>
            <a:endParaRPr lang="ko-KR" altLang="en-US" sz="1600" b="1"/>
          </a:p>
        </p:txBody>
      </p:sp>
      <p:sp>
        <p:nvSpPr>
          <p:cNvPr id="24" name="TextBox 36"/>
          <p:cNvSpPr txBox="1">
            <a:spLocks noChangeArrowheads="1"/>
          </p:cNvSpPr>
          <p:nvPr/>
        </p:nvSpPr>
        <p:spPr>
          <a:xfrm>
            <a:off x="3579207" y="291373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9" name="직사각형 18"/>
          <p:cNvSpPr/>
          <p:nvPr/>
        </p:nvSpPr>
        <p:spPr>
          <a:xfrm>
            <a:off x="5709285" y="1940243"/>
            <a:ext cx="114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명령 실행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0234" y="2801407"/>
            <a:ext cx="1421131" cy="35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전등을 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9785" y="4780878"/>
            <a:ext cx="136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전등이 꺼짐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93516" y="4285746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전등이 꺼졌다는</a:t>
            </a:r>
            <a:endParaRPr lang="ko-KR" altLang="en-US" sz="1600"/>
          </a:p>
          <a:p>
            <a:pPr algn="ctr">
              <a:defRPr lang="ko-KR"/>
            </a:pPr>
            <a:r>
              <a:rPr lang="ko-KR" altLang="en-US" sz="1600"/>
              <a:t>정보를 송신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139952" y="5851037"/>
            <a:ext cx="112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cxnSp>
        <p:nvCxnSpPr>
          <p:cNvPr id="2049" name="구부러진 연결선 2048"/>
          <p:cNvCxnSpPr>
            <a:stCxn id="13" idx="3"/>
          </p:cNvCxnSpPr>
          <p:nvPr/>
        </p:nvCxnSpPr>
        <p:spPr>
          <a:xfrm flipV="1">
            <a:off x="5551250" y="2384575"/>
            <a:ext cx="1733209" cy="1698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" name="TextBox 36"/>
          <p:cNvSpPr txBox="1">
            <a:spLocks noChangeArrowheads="1"/>
          </p:cNvSpPr>
          <p:nvPr/>
        </p:nvSpPr>
        <p:spPr>
          <a:xfrm>
            <a:off x="3943649" y="516897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2107662" y="4773206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40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7544" y="4066781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" name="TextBox 40"/>
          <p:cNvSpPr txBox="1"/>
          <p:nvPr/>
        </p:nvSpPr>
        <p:spPr>
          <a:xfrm>
            <a:off x="802108" y="5939661"/>
            <a:ext cx="1128076" cy="29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970102" y="4315373"/>
          <a:ext cx="792088" cy="13032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606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밝음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꺼짐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031832" y="3917627"/>
            <a:ext cx="159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꺼졌다는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정보를 수신</a:t>
            </a:r>
            <a:endParaRPr lang="ko-KR" altLang="en-US" sz="1600" b="1"/>
          </a:p>
        </p:txBody>
      </p:sp>
      <p:sp>
        <p:nvSpPr>
          <p:cNvPr id="48" name="TextBox 47"/>
          <p:cNvSpPr txBox="1"/>
          <p:nvPr/>
        </p:nvSpPr>
        <p:spPr>
          <a:xfrm>
            <a:off x="1943708" y="5070591"/>
            <a:ext cx="1709754" cy="82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최근의 명령이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수신되었다는 것을 점으로 표현</a:t>
            </a:r>
            <a:endParaRPr lang="ko-KR" altLang="en-US" sz="1600" b="1"/>
          </a:p>
        </p:txBody>
      </p:sp>
      <p:sp>
        <p:nvSpPr>
          <p:cNvPr id="2052" name=""/>
          <p:cNvSpPr/>
          <p:nvPr/>
        </p:nvSpPr>
        <p:spPr>
          <a:xfrm>
            <a:off x="1619672" y="5481228"/>
            <a:ext cx="72008" cy="72008"/>
          </a:xfrm>
          <a:prstGeom prst="ellipse">
            <a:avLst/>
          </a:prstGeom>
          <a:solidFill>
            <a:srgbClr val="42c7f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개발도구</a:t>
            </a:r>
            <a:endParaRPr lang="ko-KR" altLang="en-US" dirty="0"/>
          </a:p>
        </p:txBody>
      </p:sp>
      <p:pic>
        <p:nvPicPr>
          <p:cNvPr id="14" name="Picture 2" descr="C:\Users\김우빈\Desktop\%B4%EB%C0%FCJAVA%C7п%F83.jp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817607" y="2402241"/>
            <a:ext cx="2660863" cy="1434682"/>
          </a:xfrm>
          <a:prstGeom prst="rect">
            <a:avLst/>
          </a:prstGeom>
          <a:noFill/>
        </p:spPr>
      </p:pic>
      <p:pic>
        <p:nvPicPr>
          <p:cNvPr id="15" name="Picture 3" descr="C:\Users\김우빈\Desktop\%BEȵ%E512.jp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291864" y="3842533"/>
            <a:ext cx="1875639" cy="1406730"/>
          </a:xfrm>
          <a:prstGeom prst="rect">
            <a:avLst/>
          </a:prstGeom>
          <a:noFill/>
        </p:spPr>
      </p:pic>
      <p:pic>
        <p:nvPicPr>
          <p:cNvPr id="16" name="Picture 2" descr="C:\Users\백승범\Desktop\말똥가리\파이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03" y="3836923"/>
            <a:ext cx="1522311" cy="17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백승범\Desktop\말똥가리\파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86" y="2166427"/>
            <a:ext cx="1326893" cy="16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백승범\Desktop\말똥가리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6923"/>
            <a:ext cx="1652699" cy="16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개발일정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55576" y="1556792"/>
          <a:ext cx="7710320" cy="4860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3420380"/>
                <a:gridCol w="432048"/>
                <a:gridCol w="432048"/>
                <a:gridCol w="396044"/>
                <a:gridCol w="396044"/>
                <a:gridCol w="432048"/>
                <a:gridCol w="432048"/>
                <a:gridCol w="401508"/>
              </a:tblGrid>
              <a:tr h="39553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항목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추진 사항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1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2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3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4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5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6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7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1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 lang="ko-KR" altLang="en-US"/>
                      </a:pPr>
                      <a:r>
                        <a:rPr lang="ko-KR" altLang="en-US" sz="1300"/>
                        <a:t>- 구현할 기능에 맞는 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42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시스템 설계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설계 및 사용할 함수 선택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58381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도어락 구현</a:t>
                      </a:r>
                      <a:r>
                        <a:rPr lang="en-US" altLang="ko-KR" sz="1300"/>
                        <a:t>, </a:t>
                      </a:r>
                      <a:r>
                        <a:rPr lang="ko-KR" altLang="en-US" sz="1300"/>
                        <a:t>전등 구현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커튼 구현 및 조도 센서와 결합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카메라 구현 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카메라와 초음파 센서를 결합 구현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</a:t>
                      </a:r>
                      <a:r>
                        <a:rPr lang="ko-KR" altLang="en-US" sz="1200"/>
                        <a:t>와이파이로 만든 것들과 라즈베리파이 연동</a:t>
                      </a:r>
                      <a:endParaRPr lang="ko-KR" altLang="en-US" sz="12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제작 및 만든 것들과 연동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5587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데모 및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데모 기능 테스트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en-US" altLang="ko-KR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버그 및 오류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44108" y="2060848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0132" y="2528900"/>
            <a:ext cx="64807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172" y="3104964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6196" y="3501008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3861048"/>
            <a:ext cx="792088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4293096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88224" y="4745023"/>
            <a:ext cx="117124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2340" y="573325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80312" y="5136098"/>
            <a:ext cx="936104" cy="1651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32340" y="609329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708920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Thank you for watching our PPT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dsfasfd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3" y="2277892"/>
            <a:ext cx="3312368" cy="29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1988840"/>
            <a:ext cx="5904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Question</a:t>
            </a:r>
          </a:p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Answer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직사각형 2056"/>
          <p:cNvSpPr/>
          <p:nvPr/>
        </p:nvSpPr>
        <p:spPr>
          <a:xfrm>
            <a:off x="5004048" y="4293096"/>
            <a:ext cx="1728192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전체적 구조</a:t>
            </a:r>
            <a:endParaRPr lang="ko-KR" altLang="en-US"/>
          </a:p>
        </p:txBody>
      </p:sp>
      <p:pic>
        <p:nvPicPr>
          <p:cNvPr id="2050" name="Picture 2" descr="C:\Users\백승범\Desktop\말똥가리\스마트폰 보이스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3726" y="2786495"/>
            <a:ext cx="1303228" cy="1716814"/>
          </a:xfrm>
          <a:prstGeom prst="rect">
            <a:avLst/>
          </a:prstGeom>
          <a:noFill/>
        </p:spPr>
      </p:pic>
      <p:pic>
        <p:nvPicPr>
          <p:cNvPr id="2052" name="Picture 4" descr="C:\Users\백승범\Desktop\말똥가리\라즈베리파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17198" y="3025108"/>
            <a:ext cx="1490092" cy="141200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15716" y="2672916"/>
            <a:ext cx="1113244" cy="3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b="1">
                <a:solidFill>
                  <a:schemeClr val="tx2"/>
                </a:solidFill>
              </a:rPr>
              <a:t>와이파이</a:t>
            </a:r>
            <a:endParaRPr lang="ko-KR" altLang="en-US" b="1">
              <a:solidFill>
                <a:schemeClr val="tx2"/>
              </a:solidFill>
            </a:endParaRPr>
          </a:p>
        </p:txBody>
      </p:sp>
      <p:pic>
        <p:nvPicPr>
          <p:cNvPr id="27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32040" y="1561653"/>
            <a:ext cx="1728192" cy="1129002"/>
          </a:xfrm>
          <a:prstGeom prst="rect">
            <a:avLst/>
          </a:prstGeom>
          <a:noFill/>
        </p:spPr>
      </p:pic>
      <p:pic>
        <p:nvPicPr>
          <p:cNvPr id="29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12260" y="3895369"/>
            <a:ext cx="1656184" cy="1117806"/>
          </a:xfrm>
          <a:prstGeom prst="rect">
            <a:avLst/>
          </a:prstGeom>
          <a:noFill/>
        </p:spPr>
      </p:pic>
      <p:pic>
        <p:nvPicPr>
          <p:cNvPr id="32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929529" y="2023161"/>
            <a:ext cx="1422890" cy="1764196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994283" y="3176972"/>
            <a:ext cx="1101552" cy="1065176"/>
          </a:xfrm>
          <a:prstGeom prst="rect">
            <a:avLst/>
          </a:prstGeom>
          <a:noFill/>
        </p:spPr>
      </p:pic>
      <p:sp>
        <p:nvSpPr>
          <p:cNvPr id="2062" name="L 도형 2053"/>
          <p:cNvSpPr/>
          <p:nvPr/>
        </p:nvSpPr>
        <p:spPr>
          <a:xfrm rot="5380955">
            <a:off x="3898322" y="1962646"/>
            <a:ext cx="841709" cy="862099"/>
          </a:xfrm>
          <a:prstGeom prst="corner">
            <a:avLst>
              <a:gd name="adj1" fmla="val 10546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3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92588" y="5048691"/>
            <a:ext cx="1367644" cy="1332636"/>
          </a:xfrm>
          <a:prstGeom prst="rect">
            <a:avLst/>
          </a:prstGeom>
          <a:noFill/>
        </p:spPr>
      </p:pic>
      <p:sp>
        <p:nvSpPr>
          <p:cNvPr id="2065" name="L 도형 2053"/>
          <p:cNvSpPr/>
          <p:nvPr/>
        </p:nvSpPr>
        <p:spPr>
          <a:xfrm rot="21580955">
            <a:off x="3934985" y="4543765"/>
            <a:ext cx="1213083" cy="1191287"/>
          </a:xfrm>
          <a:prstGeom prst="corner">
            <a:avLst>
              <a:gd name="adj1" fmla="val 7250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066" name="직사각형 2056"/>
          <p:cNvSpPr/>
          <p:nvPr/>
        </p:nvSpPr>
        <p:spPr>
          <a:xfrm>
            <a:off x="5040052" y="3176972"/>
            <a:ext cx="1692188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6384532" y="5373216"/>
            <a:ext cx="1872208" cy="97210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카메라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초음파 센서와 사용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대상은 LC</a:t>
            </a:r>
            <a:r>
              <a:rPr lang="en-US" altLang="ko-KR" sz="1500">
                <a:solidFill>
                  <a:schemeClr val="tx1"/>
                </a:solidFill>
              </a:rPr>
              <a:t>D, </a:t>
            </a:r>
            <a:r>
              <a:rPr lang="ko-KR" altLang="en-US" sz="1500">
                <a:solidFill>
                  <a:schemeClr val="tx1"/>
                </a:solidFill>
              </a:rPr>
              <a:t>스마트폰으로 확인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80376" y="5373216"/>
            <a:ext cx="1368152" cy="1008112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커튼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조도 센서, 모터로 올림, 내림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72000" y="1581299"/>
            <a:ext cx="1884540" cy="84054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도어락 : 스마트폰을 통한 열고 닫기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0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53631" y="2452936"/>
            <a:ext cx="1979624" cy="1336104"/>
          </a:xfrm>
          <a:prstGeom prst="rect">
            <a:avLst/>
          </a:prstGeom>
          <a:noFill/>
        </p:spPr>
      </p:pic>
      <p:pic>
        <p:nvPicPr>
          <p:cNvPr id="1031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376" y="3768747"/>
            <a:ext cx="1370156" cy="1584176"/>
          </a:xfrm>
          <a:prstGeom prst="rect">
            <a:avLst/>
          </a:prstGeom>
          <a:noFill/>
        </p:spPr>
      </p:pic>
      <p:pic>
        <p:nvPicPr>
          <p:cNvPr id="1035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18532" y="3804751"/>
            <a:ext cx="1908212" cy="1548172"/>
          </a:xfrm>
          <a:prstGeom prst="rect">
            <a:avLst/>
          </a:prstGeom>
          <a:noFill/>
        </p:spPr>
      </p:pic>
      <p:sp>
        <p:nvSpPr>
          <p:cNvPr id="48" name="모서리가 둥근 직사각형 47"/>
          <p:cNvSpPr/>
          <p:nvPr/>
        </p:nvSpPr>
        <p:spPr>
          <a:xfrm>
            <a:off x="6458123" y="1628800"/>
            <a:ext cx="1366569" cy="79208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전등</a:t>
            </a:r>
            <a:r>
              <a:rPr lang="en-US" altLang="ko-KR" sz="1500">
                <a:solidFill>
                  <a:schemeClr val="tx1"/>
                </a:solidFill>
              </a:rPr>
              <a:t> :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en-US" altLang="ko-KR" sz="1500">
                <a:solidFill>
                  <a:schemeClr val="tx1"/>
                </a:solidFill>
              </a:rPr>
              <a:t>키거나 끄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, 밝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6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54536" y="2471723"/>
            <a:ext cx="1368046" cy="1333028"/>
          </a:xfrm>
          <a:prstGeom prst="rect">
            <a:avLst/>
          </a:prstGeom>
          <a:noFill/>
        </p:spPr>
      </p:pic>
      <p:grpSp>
        <p:nvGrpSpPr>
          <p:cNvPr id="4100" name="그룹 4099"/>
          <p:cNvGrpSpPr/>
          <p:nvPr/>
        </p:nvGrpSpPr>
        <p:grpSpPr>
          <a:xfrm rot="0">
            <a:off x="1187624" y="2024844"/>
            <a:ext cx="1878034" cy="3816424"/>
            <a:chOff x="539552" y="1448780"/>
            <a:chExt cx="1878034" cy="38164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539552" y="3969060"/>
              <a:ext cx="1872208" cy="12961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스마트폰 :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 </a:t>
              </a:r>
              <a:r>
                <a:rPr lang="en-US" altLang="ko-KR" sz="1500">
                  <a:solidFill>
                    <a:schemeClr val="tx1"/>
                  </a:solidFill>
                </a:rPr>
                <a:t>UI</a:t>
              </a:r>
              <a:r>
                <a:rPr lang="ko-KR" altLang="en-US" sz="1500">
                  <a:solidFill>
                    <a:schemeClr val="tx1"/>
                  </a:solidFill>
                </a:rPr>
                <a:t> 제작과 라즈베리 파이 연결을 이용한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사물 제어</a:t>
              </a:r>
              <a:endParaRPr lang="ko-KR" altLang="en-US" sz="1500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백승범\Desktop\말똥가리\스마트폰 보이스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39552" y="1448780"/>
              <a:ext cx="1878034" cy="2474038"/>
            </a:xfrm>
            <a:prstGeom prst="rect">
              <a:avLst/>
            </a:prstGeom>
            <a:noFill/>
          </p:spPr>
        </p:pic>
      </p:grpSp>
      <p:sp>
        <p:nvSpPr>
          <p:cNvPr id="4102" name="Title 1"/>
          <p:cNvSpPr>
            <a:spLocks noGrp="1"/>
          </p:cNvSpPr>
          <p:nvPr>
            <p:ph type="title" idx="0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개발 내용</a:t>
            </a:r>
            <a:endParaRPr lang="ko-KR" altLang="en-US"/>
          </a:p>
        </p:txBody>
      </p:sp>
      <p:pic>
        <p:nvPicPr>
          <p:cNvPr id="4103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3311860" y="3284984"/>
            <a:ext cx="893604" cy="8640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528" y="26064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하드웨어</a:t>
            </a:r>
            <a:endParaRPr lang="ko-KR" altLang="en-US"/>
          </a:p>
        </p:txBody>
      </p:sp>
      <p:pic>
        <p:nvPicPr>
          <p:cNvPr id="3075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12995" y="4596354"/>
            <a:ext cx="2201924" cy="1487230"/>
          </a:xfrm>
          <a:prstGeom prst="rect">
            <a:avLst/>
          </a:prstGeom>
          <a:noFill/>
        </p:spPr>
      </p:pic>
      <p:pic>
        <p:nvPicPr>
          <p:cNvPr id="1027" name="Picture 3" descr="C:\Users\백승범\Desktop\말똥가리\라즈베리파이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3160" y="1647920"/>
            <a:ext cx="4342016" cy="28812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362507" y="5833772"/>
            <a:ext cx="1620180" cy="36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와이파이 사용</a:t>
            </a:r>
            <a:endParaRPr lang="en-US" altLang="ko-KR"/>
          </a:p>
        </p:txBody>
      </p:sp>
      <p:pic>
        <p:nvPicPr>
          <p:cNvPr id="6146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70519" y="4570176"/>
            <a:ext cx="1235286" cy="1194494"/>
          </a:xfrm>
          <a:prstGeom prst="rect">
            <a:avLst/>
          </a:prstGeom>
          <a:noFill/>
        </p:spPr>
      </p:pic>
      <p:pic>
        <p:nvPicPr>
          <p:cNvPr id="1026" name="Picture 2" descr="C:\Users\백승범\Desktop\말똥가리\라즈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40288" y="1624391"/>
            <a:ext cx="2244080" cy="36688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카메라와 초음파 센서</a:t>
            </a:r>
            <a:endParaRPr lang="ko-KR" altLang="en-US"/>
          </a:p>
        </p:txBody>
      </p:sp>
      <p:pic>
        <p:nvPicPr>
          <p:cNvPr id="4098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656" y="1689032"/>
            <a:ext cx="2736304" cy="256805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572000" y="2301601"/>
            <a:ext cx="3260458" cy="161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V2 8Megapixel</a:t>
            </a:r>
            <a:endParaRPr lang="en-US" altLang="ko-KR" sz="2000" b="1"/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tx2"/>
                </a:solidFill>
              </a:rPr>
              <a:t>800</a:t>
            </a:r>
            <a:r>
              <a:rPr lang="ko-KR" altLang="en-US" sz="2000" b="1">
                <a:solidFill>
                  <a:schemeClr val="tx2"/>
                </a:solidFill>
              </a:rPr>
              <a:t>만 화소</a:t>
            </a:r>
            <a:r>
              <a:rPr lang="en-US" altLang="ko-KR" sz="2000" b="1">
                <a:solidFill>
                  <a:schemeClr val="tx2"/>
                </a:solidFill>
              </a:rPr>
              <a:t> CSI interface</a:t>
            </a:r>
            <a:endParaRPr lang="en-US" altLang="ko-KR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endParaRPr lang="en-US" altLang="ko-KR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사진을 찍어서 </a:t>
            </a:r>
            <a:r>
              <a:rPr lang="en-US" altLang="ko-KR" sz="2000" b="1">
                <a:solidFill>
                  <a:schemeClr val="tx2"/>
                </a:solidFill>
              </a:rPr>
              <a:t>LCD</a:t>
            </a:r>
            <a:r>
              <a:rPr lang="ko-KR" altLang="en-US" sz="2000" b="1">
                <a:solidFill>
                  <a:schemeClr val="tx2"/>
                </a:solidFill>
              </a:rPr>
              <a:t>에 전송</a:t>
            </a:r>
            <a:endParaRPr lang="ko-KR" altLang="en-US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10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8144" y="4411762"/>
            <a:ext cx="2664296" cy="1717537"/>
          </a:xfrm>
          <a:prstGeom prst="rect">
            <a:avLst/>
          </a:prstGeom>
          <a:noFill/>
        </p:spPr>
      </p:pic>
      <p:sp>
        <p:nvSpPr>
          <p:cNvPr id="4108" name="TextBox 15"/>
          <p:cNvSpPr txBox="1"/>
          <p:nvPr/>
        </p:nvSpPr>
        <p:spPr>
          <a:xfrm>
            <a:off x="1475656" y="4537665"/>
            <a:ext cx="4428492" cy="146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 b="1"/>
              <a:t>초음파 센서 HC-SR04 / ULTRA SONIC SENSOR</a:t>
            </a:r>
            <a:endParaRPr lang="en-US" altLang="ko-KR" sz="1500" b="1"/>
          </a:p>
          <a:p>
            <a:pPr lvl="0">
              <a:defRPr lang="ko-KR" altLang="en-US"/>
            </a:pPr>
            <a:endParaRPr lang="en-US" altLang="ko-KR" sz="1500" b="1"/>
          </a:p>
          <a:p>
            <a:pPr lvl="0">
              <a:defRPr lang="ko-KR" altLang="en-US"/>
            </a:pPr>
            <a:r>
              <a:rPr lang="ko-KR" altLang="en-US" sz="1500" b="1"/>
              <a:t>작동 전압 :</a:t>
            </a:r>
            <a:r>
              <a:rPr lang="en-US" altLang="ko-KR" sz="1500" b="1"/>
              <a:t> DC 5V</a:t>
            </a:r>
            <a:endParaRPr lang="en-US" altLang="ko-KR" sz="1500" b="1"/>
          </a:p>
          <a:p>
            <a:pPr lvl="0">
              <a:defRPr lang="ko-KR" altLang="en-US"/>
            </a:pPr>
            <a:r>
              <a:rPr lang="en-US" altLang="ko-KR" sz="1500" b="1"/>
              <a:t>Min Range : 2cm</a:t>
            </a:r>
            <a:endParaRPr lang="en-US" altLang="ko-KR" sz="1500" b="1"/>
          </a:p>
          <a:p>
            <a:pPr lvl="0">
              <a:defRPr lang="ko-KR" altLang="en-US"/>
            </a:pPr>
            <a:r>
              <a:rPr lang="en-US" altLang="ko-KR" sz="1500" b="1"/>
              <a:t>Max Range : 4m</a:t>
            </a:r>
            <a:endParaRPr lang="en-US" altLang="ko-KR" sz="1500" b="1"/>
          </a:p>
          <a:p>
            <a:pPr lvl="0">
              <a:defRPr lang="ko-KR" altLang="en-US"/>
            </a:pPr>
            <a:endParaRPr lang="ko-KR" altLang="en-US" sz="15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전등과 커튼</a:t>
            </a:r>
            <a:endParaRPr lang="ko-KR" altLang="en-US"/>
          </a:p>
        </p:txBody>
      </p:sp>
      <p:pic>
        <p:nvPicPr>
          <p:cNvPr id="5122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97762" y="4591836"/>
            <a:ext cx="2048759" cy="187220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18043" y="5239515"/>
            <a:ext cx="3660504" cy="81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 </a:t>
            </a:r>
            <a:r>
              <a:rPr lang="en-US" altLang="ko-KR" sz="1600" b="1"/>
              <a:t> </a:t>
            </a:r>
            <a:r>
              <a:rPr lang="ko-KR" altLang="en-US" sz="1600" b="1"/>
              <a:t>고휘도 </a:t>
            </a:r>
            <a:r>
              <a:rPr lang="en-US" altLang="ko-KR" sz="1600" b="1"/>
              <a:t>LED </a:t>
            </a:r>
            <a:endParaRPr lang="en-US" altLang="ko-KR" sz="1600" b="1"/>
          </a:p>
          <a:p>
            <a:pPr algn="ctr">
              <a:defRPr lang="ko-KR" altLang="en-US"/>
            </a:pPr>
            <a:r>
              <a:rPr lang="ko-KR" altLang="en-US" sz="1600" b="1"/>
              <a:t>플래쉬 모듈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tx2"/>
                </a:solidFill>
              </a:rPr>
              <a:t>밝기 조절 기능</a:t>
            </a:r>
            <a:endParaRPr lang="en-US" altLang="ko-KR" sz="1600" b="1">
              <a:solidFill>
                <a:schemeClr val="tx2"/>
              </a:solidFill>
            </a:endParaRPr>
          </a:p>
        </p:txBody>
      </p:sp>
      <p:pic>
        <p:nvPicPr>
          <p:cNvPr id="4" name="Picture 4" descr="C:\Users\백승범\Desktop\말똥가리\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35553" y="4883968"/>
            <a:ext cx="1512168" cy="1542092"/>
          </a:xfrm>
          <a:prstGeom prst="rect">
            <a:avLst/>
          </a:prstGeom>
          <a:noFill/>
        </p:spPr>
      </p:pic>
      <p:pic>
        <p:nvPicPr>
          <p:cNvPr id="5126" name="Picture 6" descr="C:\Users\백승범\Desktop\말똥가리\커튼1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5613" y="1435205"/>
            <a:ext cx="3240360" cy="3173872"/>
          </a:xfrm>
          <a:prstGeom prst="rect">
            <a:avLst/>
          </a:prstGeom>
          <a:noFill/>
        </p:spPr>
      </p:pic>
      <p:sp>
        <p:nvSpPr>
          <p:cNvPr id="5" name="왼쪽 화살표 4"/>
          <p:cNvSpPr/>
          <p:nvPr/>
        </p:nvSpPr>
        <p:spPr>
          <a:xfrm>
            <a:off x="3931497" y="2007424"/>
            <a:ext cx="2520280" cy="3556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1657444"/>
            <a:ext cx="2671865" cy="36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/>
              <a:t>DC</a:t>
            </a:r>
            <a:r>
              <a:rPr lang="ko-KR" altLang="en-US" b="1"/>
              <a:t> 모터 장착</a:t>
            </a:r>
            <a:endParaRPr lang="ko-KR" altLang="en-US" b="1"/>
          </a:p>
        </p:txBody>
      </p:sp>
      <p:pic>
        <p:nvPicPr>
          <p:cNvPr id="205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29364" y="3583619"/>
            <a:ext cx="1246692" cy="10575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459179" y="3649837"/>
            <a:ext cx="3125926" cy="63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/>
                </a:solidFill>
              </a:rPr>
              <a:t>조도 센서</a:t>
            </a:r>
            <a:r>
              <a:rPr lang="en-US" altLang="ko-KR" b="1"/>
              <a:t> </a:t>
            </a:r>
            <a:r>
              <a:rPr lang="en-US" altLang="ko-KR" sz="1600" b="1"/>
              <a:t>TEMT6000</a:t>
            </a:r>
            <a:r>
              <a:rPr lang="en-US" altLang="ko-KR" b="1"/>
              <a:t> </a:t>
            </a:r>
            <a:endParaRPr lang="en-US" altLang="ko-KR" b="1"/>
          </a:p>
          <a:p>
            <a:pPr algn="ctr">
              <a:defRPr lang="ko-KR" altLang="en-US"/>
            </a:pPr>
            <a:r>
              <a:rPr lang="ko-KR" altLang="en-US">
                <a:solidFill>
                  <a:schemeClr val="tx2"/>
                </a:solidFill>
              </a:rPr>
              <a:t>밝기에 따라 자동으로 컨트롤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51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16216" y="1726359"/>
            <a:ext cx="1620180" cy="158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도어락과 모터 드라이버</a:t>
            </a:r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9692" y="4329100"/>
            <a:ext cx="2052228" cy="1566685"/>
          </a:xfrm>
          <a:prstGeom prst="rect">
            <a:avLst/>
          </a:prstGeom>
        </p:spPr>
      </p:pic>
      <p:pic>
        <p:nvPicPr>
          <p:cNvPr id="61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5676" y="2024844"/>
            <a:ext cx="2088232" cy="1932038"/>
          </a:xfrm>
          <a:prstGeom prst="rect">
            <a:avLst/>
          </a:prstGeom>
        </p:spPr>
      </p:pic>
      <p:pic>
        <p:nvPicPr>
          <p:cNvPr id="61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7964" y="2034675"/>
            <a:ext cx="3492388" cy="1970388"/>
          </a:xfrm>
          <a:prstGeom prst="rect">
            <a:avLst/>
          </a:prstGeom>
        </p:spPr>
      </p:pic>
      <p:sp>
        <p:nvSpPr>
          <p:cNvPr id="6155" name="TextBox 15"/>
          <p:cNvSpPr txBox="1"/>
          <p:nvPr/>
        </p:nvSpPr>
        <p:spPr>
          <a:xfrm>
            <a:off x="4427984" y="4348914"/>
            <a:ext cx="2700300" cy="700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모터와 연결하여</a:t>
            </a:r>
            <a:endParaRPr lang="ko-KR" altLang="en-US" sz="2000" b="1">
              <a:solidFill>
                <a:schemeClr val="tx2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잠금 장치를 제어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cxnSp>
        <p:nvCxnSpPr>
          <p:cNvPr id="6156" name=""/>
          <p:cNvCxnSpPr/>
          <p:nvPr/>
        </p:nvCxnSpPr>
        <p:spPr>
          <a:xfrm>
            <a:off x="3851920" y="5625244"/>
            <a:ext cx="4460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157" name="TextBox 15"/>
          <p:cNvSpPr txBox="1"/>
          <p:nvPr/>
        </p:nvSpPr>
        <p:spPr>
          <a:xfrm>
            <a:off x="4355976" y="5301208"/>
            <a:ext cx="1440160" cy="54523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모터와 연결할</a:t>
            </a:r>
            <a:endParaRPr lang="ko-KR" altLang="en-US" sz="1500" b="1">
              <a:solidFill>
                <a:schemeClr val="tx2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 드라이버</a:t>
            </a:r>
            <a:endParaRPr lang="ko-KR" altLang="en-US" sz="15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lightly_digital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테마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819</ep:Words>
  <ep:PresentationFormat>화면 슬라이드 쇼(4:3)</ep:PresentationFormat>
  <ep:Paragraphs>315</ep:Paragraphs>
  <ep:Slides>34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slightly_digital</vt:lpstr>
      <vt:lpstr>2014152047 백승범 컴퓨터 공학과 2014154043 김용휘 컴퓨터 공학과</vt:lpstr>
      <vt:lpstr>목차</vt:lpstr>
      <vt:lpstr>IoT에 대한 사람들의 관심 증대</vt:lpstr>
      <vt:lpstr>전체적 구조</vt:lpstr>
      <vt:lpstr>개발 내용</vt:lpstr>
      <vt:lpstr>하드웨어</vt:lpstr>
      <vt:lpstr>카메라와 초음파 센서</vt:lpstr>
      <vt:lpstr>전등과 커튼</vt:lpstr>
      <vt:lpstr>도어락과 모터 드라이버</vt:lpstr>
      <vt:lpstr>부품 구조</vt:lpstr>
      <vt:lpstr>데모 세트장 구조</vt:lpstr>
      <vt:lpstr>환경설정</vt:lpstr>
      <vt:lpstr>초음파 센서</vt:lpstr>
      <vt:lpstr>초음파 센서</vt:lpstr>
      <vt:lpstr>UI 구성</vt:lpstr>
      <vt:lpstr>조절 버튼</vt:lpstr>
      <vt:lpstr>외출 시 상태확인</vt:lpstr>
      <vt:lpstr>서버구조</vt:lpstr>
      <vt:lpstr>유스케이스 다이어그램</vt:lpstr>
      <vt:lpstr>카메라 작동 알고리즘</vt:lpstr>
      <vt:lpstr>커튼 자동제어 알고리즘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개발일정</vt:lpstr>
      <vt:lpstr>슬라이드 31</vt:lpstr>
      <vt:lpstr>슬라이드 32</vt:lpstr>
      <vt:lpstr>슬라이드 33</vt:lpstr>
      <vt:lpstr>슬라이드 34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2015-05-07T10:07:09.000</dcterms:created>
  <dc:creator>Windows 사용자</dc:creator>
  <cp:lastModifiedBy>YongHwi</cp:lastModifiedBy>
  <dcterms:modified xsi:type="dcterms:W3CDTF">2017-02-19T16:21:35.401</dcterms:modified>
  <cp:revision>444</cp:revision>
  <dc:title>slightly digital</dc:title>
</cp:coreProperties>
</file>